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27.xml" ContentType="application/vnd.openxmlformats-officedocument.theme+xml"/>
  <Override PartName="/ppt/theme/theme15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jpeg" ContentType="image/jpeg"/>
  <Override PartName="/ppt/media/image15.png" ContentType="image/png"/>
  <Override PartName="/ppt/media/image30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2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37.png" ContentType="image/png"/>
  <Override PartName="/ppt/media/image41.png" ContentType="image/png"/>
  <Override PartName="/ppt/media/image42.svg" ContentType="image/svg"/>
  <Override PartName="/ppt/media/image31.png" ContentType="image/png"/>
  <Override PartName="/ppt/media/image40.svg" ContentType="image/svg"/>
  <Override PartName="/ppt/media/image43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3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notesMasterIdLst>
    <p:notesMasterId r:id="rId28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notesMaster" Target="notesMasters/notesMaster1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slide" Target="slides/slide8.xml"/><Relationship Id="rId37" Type="http://schemas.openxmlformats.org/officeDocument/2006/relationships/slide" Target="slides/slide9.xml"/><Relationship Id="rId38" Type="http://schemas.openxmlformats.org/officeDocument/2006/relationships/slide" Target="slides/slide10.xml"/><Relationship Id="rId39" Type="http://schemas.openxmlformats.org/officeDocument/2006/relationships/slide" Target="slides/slide11.xml"/><Relationship Id="rId40" Type="http://schemas.openxmlformats.org/officeDocument/2006/relationships/slide" Target="slides/slide12.xml"/><Relationship Id="rId41" Type="http://schemas.openxmlformats.org/officeDocument/2006/relationships/slide" Target="slides/slide13.xml"/><Relationship Id="rId42" Type="http://schemas.openxmlformats.org/officeDocument/2006/relationships/slide" Target="slides/slide14.xml"/><Relationship Id="rId43" Type="http://schemas.openxmlformats.org/officeDocument/2006/relationships/slide" Target="slides/slide15.xml"/><Relationship Id="rId44" Type="http://schemas.openxmlformats.org/officeDocument/2006/relationships/slide" Target="slides/slide16.xml"/><Relationship Id="rId45" Type="http://schemas.openxmlformats.org/officeDocument/2006/relationships/slide" Target="slides/slide17.xml"/><Relationship Id="rId46" Type="http://schemas.openxmlformats.org/officeDocument/2006/relationships/slide" Target="slides/slide18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9EDF07-2762-430D-B9B6-E34F03F01220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BE2656-6BAD-4BE5-96D7-77ECB36A69F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0CB283-D400-4749-B976-AD912C96DADE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2F5F6B-1256-4317-8352-A80C3B29442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9B0A0B-A1DE-4A6B-A633-176BF6690CAE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B90440-D6BA-4F8E-91EE-5CF0EB2FAC85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09FB53-CF52-4120-AB3B-6B00BFC62BEB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D9C4E3-8F64-4C3A-9C16-5FD56DE9B281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D3A9F3-DD83-4BD7-9819-DF5A1D2CC6D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A95B1D-DB93-4EAC-A1CC-6D677E9F77ED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C478F9-D062-45C3-B232-60AB355EB49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9A2F58-C054-40FC-BC69-6B4A25A64954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7D04A8-8B97-4942-8FEA-899E298CB7A4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DCF222-CD74-42CF-91A7-9090E73ED08D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FE8118-112D-42BB-B49D-419B2E4F6C91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261368-7350-4F75-9D74-E84D9C5F67A6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9F8C2C-3B3E-4FE8-B29B-308621611BB9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8D1B4C-66F6-4C29-992E-A7512FB35BB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1B3DFB-DEA9-4E17-A4C4-257DC96A55A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7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éditer le format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1"/>
          </p:nvPr>
        </p:nvSpPr>
        <p:spPr>
          <a:xfrm>
            <a:off x="13556160" y="7460640"/>
            <a:ext cx="876600" cy="6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A39AA2-5D23-4690-B78A-96D8F9D9BA70}" type="slidenum">
              <a:rPr b="0" lang="fr" sz="1000" spc="-1" strike="noStrike">
                <a:solidFill>
                  <a:schemeClr val="dk2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du texte-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chemeClr val="dk1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3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z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svg"/><Relationship Id="rId4" Type="http://schemas.openxmlformats.org/officeDocument/2006/relationships/image" Target="../media/image39.png"/><Relationship Id="rId5" Type="http://schemas.openxmlformats.org/officeDocument/2006/relationships/image" Target="../media/image40.svg"/><Relationship Id="rId6" Type="http://schemas.openxmlformats.org/officeDocument/2006/relationships/image" Target="../media/image41.png"/><Relationship Id="rId7" Type="http://schemas.openxmlformats.org/officeDocument/2006/relationships/image" Target="../media/image42.sv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3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fd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5" descr=""/>
          <p:cNvPicPr/>
          <p:nvPr/>
        </p:nvPicPr>
        <p:blipFill>
          <a:blip r:embed="rId1"/>
          <a:stretch/>
        </p:blipFill>
        <p:spPr>
          <a:xfrm>
            <a:off x="0" y="6120360"/>
            <a:ext cx="14628960" cy="210744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30200" y="1740600"/>
            <a:ext cx="3169080" cy="87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e3449"/>
                </a:solidFill>
                <a:latin typeface="Inter"/>
                <a:ea typeface="Inter"/>
              </a:rPr>
              <a:t>DAFS-FT-15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55;p 2" descr=""/>
          <p:cNvPicPr/>
          <p:nvPr/>
        </p:nvPicPr>
        <p:blipFill>
          <a:blip r:embed="rId2"/>
          <a:stretch/>
        </p:blipFill>
        <p:spPr>
          <a:xfrm>
            <a:off x="1351080" y="1273320"/>
            <a:ext cx="1152360" cy="12135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2" descr="Ai Généré, Journée De La Terre"/>
          <p:cNvPicPr/>
          <p:nvPr/>
        </p:nvPicPr>
        <p:blipFill>
          <a:blip r:embed="rId3"/>
          <a:stretch/>
        </p:blipFill>
        <p:spPr>
          <a:xfrm>
            <a:off x="11340000" y="5040"/>
            <a:ext cx="3315960" cy="4145040"/>
          </a:xfrm>
          <a:prstGeom prst="rect">
            <a:avLst/>
          </a:prstGeom>
          <a:ln w="0">
            <a:noFill/>
          </a:ln>
        </p:spPr>
      </p:pic>
      <p:sp>
        <p:nvSpPr>
          <p:cNvPr id="147" name="Nuage 1"/>
          <p:cNvSpPr/>
          <p:nvPr/>
        </p:nvSpPr>
        <p:spPr>
          <a:xfrm>
            <a:off x="19440" y="4114800"/>
            <a:ext cx="14590080" cy="3964320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  <a:ln w="25560">
            <a:solidFill>
              <a:srgbClr val="ffa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400" spc="-1" strike="noStrike">
                <a:solidFill>
                  <a:srgbClr val="0e3449"/>
                </a:solidFill>
                <a:latin typeface="Arial"/>
                <a:ea typeface="Inter SemiBold"/>
              </a:rPr>
              <a:t>Group2</a:t>
            </a:r>
            <a:r>
              <a:rPr b="1" lang="fr-FR" sz="4400" spc="-1" strike="noStrike">
                <a:solidFill>
                  <a:srgbClr val="0e3449"/>
                </a:solidFill>
                <a:latin typeface="ACADEMY ENGRAVED LET PLAIN:1.0"/>
                <a:ea typeface="Inter SemiBold"/>
              </a:rPr>
              <a:t>- Les impacts des émissions de CO2 sur le système monde?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30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Mix consommation énergies primaire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1328760" y="1105200"/>
            <a:ext cx="11955240" cy="67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32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Consommation et production électrique mondiale en 2020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370160" y="1098360"/>
            <a:ext cx="12021840" cy="675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260000" y="1035720"/>
            <a:ext cx="12559680" cy="7108920"/>
          </a:xfrm>
          <a:prstGeom prst="rect">
            <a:avLst/>
          </a:prstGeom>
          <a:ln w="0">
            <a:noFill/>
          </a:ln>
        </p:spPr>
      </p:pic>
      <p:sp>
        <p:nvSpPr>
          <p:cNvPr id="233" name="Text 33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Évolution &amp; répartition des sources de production électrique 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541880" y="1044000"/>
            <a:ext cx="12446640" cy="7020000"/>
          </a:xfrm>
          <a:prstGeom prst="rect">
            <a:avLst/>
          </a:prstGeom>
          <a:ln w="0">
            <a:noFill/>
          </a:ln>
        </p:spPr>
      </p:pic>
      <p:sp>
        <p:nvSpPr>
          <p:cNvPr id="235" name="Text 3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Mix production électrique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71800" y="180000"/>
            <a:ext cx="14329080" cy="79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23"/>
          <p:cNvSpPr/>
          <p:nvPr/>
        </p:nvSpPr>
        <p:spPr>
          <a:xfrm>
            <a:off x="360000" y="360000"/>
            <a:ext cx="82627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</a:t>
            </a:r>
            <a:r>
              <a:rPr b="0" lang="fr-FR" sz="2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Régression linéaire normale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25"/>
          <p:cNvSpPr/>
          <p:nvPr/>
        </p:nvSpPr>
        <p:spPr>
          <a:xfrm>
            <a:off x="5997600" y="2908800"/>
            <a:ext cx="116856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MAE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69.72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RMSE : 233.99</a:t>
            </a:r>
            <a:br>
              <a:rPr sz="1400"/>
            </a:b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R² : </a:t>
            </a:r>
            <a:r>
              <a:rPr b="1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0.92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ZoneTexte 2"/>
          <p:cNvSpPr/>
          <p:nvPr/>
        </p:nvSpPr>
        <p:spPr>
          <a:xfrm>
            <a:off x="756360" y="2718360"/>
            <a:ext cx="1654920" cy="15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403ccf"/>
                </a:solidFill>
                <a:uFillTx/>
                <a:latin typeface="Libre Baskerville"/>
                <a:ea typeface="DejaVu Sans"/>
              </a:rPr>
              <a:t>Baseline NO flags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MAE : 108.03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RMSE : 242.68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DejaVu Sans"/>
              </a:rPr>
              <a:t>R² : 0.91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0" name="Tableau 2"/>
          <p:cNvGraphicFramePr/>
          <p:nvPr/>
        </p:nvGraphicFramePr>
        <p:xfrm>
          <a:off x="2288160" y="4348080"/>
          <a:ext cx="3772800" cy="2591640"/>
        </p:xfrm>
        <a:graphic>
          <a:graphicData uri="http://schemas.openxmlformats.org/drawingml/2006/table">
            <a:tbl>
              <a:tblPr/>
              <a:tblGrid>
                <a:gridCol w="2638800"/>
                <a:gridCol w="1134000"/>
              </a:tblGrid>
              <a:tr h="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feature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abs_coef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num__coal_production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434.691252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num__nuclear_electricity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170.610855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flags__gas_production_missing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94.177785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flags__oil_production_missing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58.208317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flags__coal_production_missing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51.583130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num__gas_production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48.664856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num__oil_production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42.601704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93040"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flags__nuclear_electricity_missing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9200" rIns="79200" tIns="39600" bIns="3960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fr-FR" sz="11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40.302912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79200" marR="792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41" name="Connecteur droit avec flèche 2"/>
          <p:cNvCxnSpPr/>
          <p:nvPr/>
        </p:nvCxnSpPr>
        <p:spPr>
          <a:xfrm>
            <a:off x="2490840" y="3222000"/>
            <a:ext cx="3074760" cy="360"/>
          </a:xfrm>
          <a:prstGeom prst="straightConnector1">
            <a:avLst/>
          </a:prstGeom>
          <a:ln w="19050">
            <a:solidFill>
              <a:srgbClr val="403ccf"/>
            </a:solidFill>
            <a:round/>
            <a:tailEnd len="med" type="arrow" w="med"/>
          </a:ln>
        </p:spPr>
      </p:cxnSp>
      <p:pic>
        <p:nvPicPr>
          <p:cNvPr id="242" name="Picture 6" descr=""/>
          <p:cNvPicPr/>
          <p:nvPr/>
        </p:nvPicPr>
        <p:blipFill>
          <a:blip r:embed="rId1"/>
          <a:stretch/>
        </p:blipFill>
        <p:spPr>
          <a:xfrm>
            <a:off x="8660520" y="3402720"/>
            <a:ext cx="5866920" cy="4826520"/>
          </a:xfrm>
          <a:prstGeom prst="rect">
            <a:avLst/>
          </a:prstGeom>
          <a:ln w="0">
            <a:noFill/>
          </a:ln>
        </p:spPr>
      </p:pic>
      <p:sp>
        <p:nvSpPr>
          <p:cNvPr id="243" name="ZoneTexte 5"/>
          <p:cNvSpPr/>
          <p:nvPr/>
        </p:nvSpPr>
        <p:spPr>
          <a:xfrm>
            <a:off x="10736280" y="2877480"/>
            <a:ext cx="199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Mais colinéarité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ZoneTexte 6"/>
          <p:cNvSpPr/>
          <p:nvPr/>
        </p:nvSpPr>
        <p:spPr>
          <a:xfrm>
            <a:off x="3007080" y="2908800"/>
            <a:ext cx="2041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Ajout flags « missing »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26"/>
          <p:cNvSpPr/>
          <p:nvPr/>
        </p:nvSpPr>
        <p:spPr>
          <a:xfrm>
            <a:off x="401760" y="1242000"/>
            <a:ext cx="1308528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Période : 1990 → 2020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Target : co2_emissions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Libre Baskerville"/>
                <a:ea typeface="DejaVu Sans"/>
              </a:rPr>
              <a:t>Features : oil_production, gas_production, coal_production,  nuclear_electricity, solar_electricity, hydro_electricity, wind_electricity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10"/>
          <p:cNvSpPr/>
          <p:nvPr/>
        </p:nvSpPr>
        <p:spPr>
          <a:xfrm>
            <a:off x="360000" y="360000"/>
            <a:ext cx="102074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Modèles étudiés: Ridge,  ElasticNet, Random Forest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7" name="Tableau 3"/>
          <p:cNvGraphicFramePr/>
          <p:nvPr/>
        </p:nvGraphicFramePr>
        <p:xfrm>
          <a:off x="360000" y="3364200"/>
          <a:ext cx="5427360" cy="1692720"/>
        </p:xfrm>
        <a:graphic>
          <a:graphicData uri="http://schemas.openxmlformats.org/drawingml/2006/table">
            <a:tbl>
              <a:tblPr/>
              <a:tblGrid>
                <a:gridCol w="1947600"/>
                <a:gridCol w="1206360"/>
                <a:gridCol w="1257120"/>
                <a:gridCol w="1015920"/>
              </a:tblGrid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Modèle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MAE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RMSE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 u="sng">
                          <a:solidFill>
                            <a:srgbClr val="403ccf"/>
                          </a:solidFill>
                          <a:uFillTx/>
                          <a:latin typeface="Libre Baskerville"/>
                          <a:ea typeface="DejaVu Sans"/>
                        </a:rPr>
                        <a:t>R²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Ridge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69.629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233.955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ElasticNet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104.240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204.850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1" lang="fr-FR" sz="16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0.940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45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RandomForest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71.310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225.254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b="0" lang="fr-FR" sz="1400" spc="-1" strike="noStrike">
                          <a:solidFill>
                            <a:srgbClr val="403ccf"/>
                          </a:solidFill>
                          <a:latin typeface="Libre Baskerville"/>
                          <a:ea typeface="DejaVu Sans"/>
                        </a:rPr>
                        <a:t>0.927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8" name="Picture 5" descr=""/>
          <p:cNvPicPr/>
          <p:nvPr/>
        </p:nvPicPr>
        <p:blipFill>
          <a:blip r:embed="rId1"/>
          <a:stretch/>
        </p:blipFill>
        <p:spPr>
          <a:xfrm>
            <a:off x="6155280" y="1796400"/>
            <a:ext cx="8115120" cy="51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360000" y="360000"/>
            <a:ext cx="85302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Projection des émissions de CO₂</a:t>
            </a:r>
            <a:br>
              <a:rPr sz="3350"/>
            </a:b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 + températures dans le monde sur 30 ans 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1" descr="Terre, Planète, Crise Climatique"/>
          <p:cNvPicPr/>
          <p:nvPr/>
        </p:nvPicPr>
        <p:blipFill>
          <a:blip r:embed="rId1"/>
          <a:stretch/>
        </p:blipFill>
        <p:spPr>
          <a:xfrm>
            <a:off x="12060000" y="180000"/>
            <a:ext cx="2159280" cy="21182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 descr=""/>
          <p:cNvPicPr/>
          <p:nvPr/>
        </p:nvPicPr>
        <p:blipFill>
          <a:blip r:embed="rId2"/>
          <a:stretch/>
        </p:blipFill>
        <p:spPr>
          <a:xfrm>
            <a:off x="360000" y="2880000"/>
            <a:ext cx="5399280" cy="471528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3"/>
          <a:stretch/>
        </p:blipFill>
        <p:spPr>
          <a:xfrm>
            <a:off x="7920000" y="2880000"/>
            <a:ext cx="5399280" cy="46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54" name="Text 0"/>
          <p:cNvSpPr/>
          <p:nvPr/>
        </p:nvSpPr>
        <p:spPr>
          <a:xfrm>
            <a:off x="360360" y="360000"/>
            <a:ext cx="57556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Limites &amp; pistes à poursuivre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Shape 1"/>
          <p:cNvSpPr/>
          <p:nvPr/>
        </p:nvSpPr>
        <p:spPr>
          <a:xfrm>
            <a:off x="6469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sp>
        <p:nvSpPr>
          <p:cNvPr id="256" name="Shape 2"/>
          <p:cNvSpPr/>
          <p:nvPr/>
        </p:nvSpPr>
        <p:spPr>
          <a:xfrm>
            <a:off x="854640" y="196416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7" name="Text 3"/>
          <p:cNvSpPr/>
          <p:nvPr/>
        </p:nvSpPr>
        <p:spPr>
          <a:xfrm>
            <a:off x="1108800" y="3027600"/>
            <a:ext cx="28573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Pas de visibilité sur les stocks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Gestion valeurs NaN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Manque données sur petit pays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Shape 5"/>
          <p:cNvSpPr/>
          <p:nvPr/>
        </p:nvSpPr>
        <p:spPr>
          <a:xfrm>
            <a:off x="4664520" y="1756800"/>
            <a:ext cx="3831480" cy="2422800"/>
          </a:xfrm>
          <a:prstGeom prst="roundRect">
            <a:avLst>
              <a:gd name="adj" fmla="val 1143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49495a"/>
              </a:solidFill>
              <a:latin typeface="Open Sans"/>
              <a:ea typeface="Open Sans"/>
            </a:endParaRPr>
          </a:p>
        </p:txBody>
      </p:sp>
      <p:pic>
        <p:nvPicPr>
          <p:cNvPr id="259" name="Image 2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24520" y="211680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0" name="Text 7"/>
          <p:cNvSpPr/>
          <p:nvPr/>
        </p:nvSpPr>
        <p:spPr>
          <a:xfrm>
            <a:off x="4871880" y="270360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Ajouts d’autres dataset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 8"/>
          <p:cNvSpPr/>
          <p:nvPr/>
        </p:nvSpPr>
        <p:spPr>
          <a:xfrm>
            <a:off x="5041800" y="3086280"/>
            <a:ext cx="307764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Enrichissement des datasets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 matières premières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Boucles rétroaction émissions CO₂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hape 9"/>
          <p:cNvSpPr/>
          <p:nvPr/>
        </p:nvSpPr>
        <p:spPr>
          <a:xfrm>
            <a:off x="646920" y="4365720"/>
            <a:ext cx="7848720" cy="3373560"/>
          </a:xfrm>
          <a:prstGeom prst="roundRect">
            <a:avLst>
              <a:gd name="adj" fmla="val 13026"/>
            </a:avLst>
          </a:prstGeom>
          <a:solidFill>
            <a:srgbClr val="f3f3ff"/>
          </a:solidFill>
          <a:ln w="23040">
            <a:solidFill>
              <a:srgbClr val="da33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Text 11"/>
          <p:cNvSpPr/>
          <p:nvPr/>
        </p:nvSpPr>
        <p:spPr>
          <a:xfrm>
            <a:off x="854640" y="5168520"/>
            <a:ext cx="2761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Pistes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12"/>
          <p:cNvSpPr/>
          <p:nvPr/>
        </p:nvSpPr>
        <p:spPr>
          <a:xfrm>
            <a:off x="854640" y="5515200"/>
            <a:ext cx="743364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Les stocks d’énergies fossiles permettent-ils une croissance de la consommation énergétique dans les 30/60/90 prochaines années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Peux t’on produire les capacités de production électrique bas carbone sans énergies fossiles 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701"/>
              </a:lnSpc>
              <a:buClr>
                <a:srgbClr val="00002e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Inclure la segmentation production électrique pilotable et non-pilotable dans les énergies bas carbone.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Shape 3"/>
          <p:cNvSpPr/>
          <p:nvPr/>
        </p:nvSpPr>
        <p:spPr>
          <a:xfrm>
            <a:off x="803880" y="448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018c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6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56880" y="463716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7" name="Shape 6"/>
          <p:cNvSpPr/>
          <p:nvPr/>
        </p:nvSpPr>
        <p:spPr>
          <a:xfrm>
            <a:off x="4887000" y="1964520"/>
            <a:ext cx="552960" cy="552960"/>
          </a:xfrm>
          <a:prstGeom prst="roundRect">
            <a:avLst>
              <a:gd name="adj" fmla="val 16489656"/>
            </a:avLst>
          </a:prstGeom>
          <a:solidFill>
            <a:srgbClr val="2d4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8" name="Image 8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039280" y="2105280"/>
            <a:ext cx="248040" cy="248040"/>
          </a:xfrm>
          <a:prstGeom prst="rect">
            <a:avLst/>
          </a:prstGeom>
          <a:ln w="0">
            <a:noFill/>
          </a:ln>
        </p:spPr>
      </p:pic>
      <p:sp>
        <p:nvSpPr>
          <p:cNvPr id="269" name="Text 36"/>
          <p:cNvSpPr/>
          <p:nvPr/>
        </p:nvSpPr>
        <p:spPr>
          <a:xfrm>
            <a:off x="872640" y="2705760"/>
            <a:ext cx="217296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Limites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8"/>
          <a:stretch/>
        </p:blipFill>
        <p:spPr>
          <a:xfrm>
            <a:off x="924120" y="2004120"/>
            <a:ext cx="404640" cy="4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/>
          <p:nvPr/>
        </p:nvSpPr>
        <p:spPr>
          <a:xfrm>
            <a:off x="8065800" y="2304720"/>
            <a:ext cx="4411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Énergie, CO₂ &amp; PIB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"/>
          <p:cNvSpPr/>
          <p:nvPr/>
        </p:nvSpPr>
        <p:spPr>
          <a:xfrm>
            <a:off x="6193440" y="4320720"/>
            <a:ext cx="7975800" cy="10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Une exploration approfondie des tendances énergétiques mondiales,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des émissions de CO₂ et de leurs liens avec le développement économique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sur une période de 64 ans (1960–2024)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21" descr="preencoded.png"/>
          <p:cNvPicPr/>
          <p:nvPr/>
        </p:nvPicPr>
        <p:blipFill>
          <a:blip r:embed="rId1"/>
          <a:stretch/>
        </p:blipFill>
        <p:spPr>
          <a:xfrm>
            <a:off x="0" y="360"/>
            <a:ext cx="5485320" cy="822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0"/>
          <p:cNvSpPr/>
          <p:nvPr/>
        </p:nvSpPr>
        <p:spPr>
          <a:xfrm>
            <a:off x="360000" y="360000"/>
            <a:ext cx="5631120" cy="7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Équipe Projet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900000" y="3240000"/>
            <a:ext cx="159948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Amy SARR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3"/>
          <p:cNvSpPr/>
          <p:nvPr/>
        </p:nvSpPr>
        <p:spPr>
          <a:xfrm>
            <a:off x="1099800" y="394128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Text 5"/>
          <p:cNvSpPr/>
          <p:nvPr/>
        </p:nvSpPr>
        <p:spPr>
          <a:xfrm>
            <a:off x="824760" y="5400000"/>
            <a:ext cx="121428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Asia TRAN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6"/>
          <p:cNvSpPr/>
          <p:nvPr/>
        </p:nvSpPr>
        <p:spPr>
          <a:xfrm>
            <a:off x="7697160" y="394128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Text 8"/>
          <p:cNvSpPr/>
          <p:nvPr/>
        </p:nvSpPr>
        <p:spPr>
          <a:xfrm>
            <a:off x="3600000" y="324000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Antoine BLANC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9"/>
          <p:cNvSpPr/>
          <p:nvPr/>
        </p:nvSpPr>
        <p:spPr>
          <a:xfrm>
            <a:off x="1099800" y="558360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Text 11"/>
          <p:cNvSpPr/>
          <p:nvPr/>
        </p:nvSpPr>
        <p:spPr>
          <a:xfrm>
            <a:off x="3600000" y="5400000"/>
            <a:ext cx="312984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Jean-François KOWALCZYK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2"/>
          <p:cNvSpPr/>
          <p:nvPr/>
        </p:nvSpPr>
        <p:spPr>
          <a:xfrm>
            <a:off x="7697160" y="5583600"/>
            <a:ext cx="583200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fr-FR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0" name="Image 20" descr="preencoded.png"/>
          <p:cNvPicPr/>
          <p:nvPr/>
        </p:nvPicPr>
        <p:blipFill>
          <a:blip r:embed="rId1"/>
          <a:stretch/>
        </p:blipFill>
        <p:spPr>
          <a:xfrm>
            <a:off x="9144360" y="36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540000" y="3060000"/>
            <a:ext cx="2304000" cy="576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blurRad="0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420000" y="3072960"/>
            <a:ext cx="3600000" cy="576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blurRad="0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540000" y="5268960"/>
            <a:ext cx="2304000" cy="540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blurRad="0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3420000" y="5281920"/>
            <a:ext cx="3600000" cy="5400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3fdad2"/>
            </a:solidFill>
          </a:ln>
          <a:effectLst>
            <a:glow rad="25560">
              <a:srgbClr val="98f5ff"/>
            </a:glow>
            <a:outerShdw dist="36147" dir="2700000" blurRad="0" rotWithShape="0">
              <a:srgbClr val="3fdad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360000" y="360000"/>
            <a:ext cx="515844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Sources de Données Ouvertes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559440" y="1309680"/>
            <a:ext cx="225612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Couverture Mondiale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2"/>
          <p:cNvSpPr/>
          <p:nvPr/>
        </p:nvSpPr>
        <p:spPr>
          <a:xfrm>
            <a:off x="559440" y="1751760"/>
            <a:ext cx="807984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Notre analyse s'appuie sur des bases de données publiques reconnues internationalement, garantissant fiabilité et reproductibilité des résultats.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1" descr="preencoded.png"/>
          <p:cNvPicPr/>
          <p:nvPr/>
        </p:nvPicPr>
        <p:blipFill>
          <a:blip r:embed="rId1"/>
          <a:stretch/>
        </p:blipFill>
        <p:spPr>
          <a:xfrm>
            <a:off x="9144360" y="360"/>
            <a:ext cx="5485320" cy="82285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9" descr="preencoded.png"/>
          <p:cNvPicPr/>
          <p:nvPr/>
        </p:nvPicPr>
        <p:blipFill>
          <a:blip r:embed="rId2"/>
          <a:stretch/>
        </p:blipFill>
        <p:spPr>
          <a:xfrm>
            <a:off x="1941840" y="5255640"/>
            <a:ext cx="2113560" cy="8607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10" descr="preencoded.png"/>
          <p:cNvPicPr/>
          <p:nvPr/>
        </p:nvPicPr>
        <p:blipFill>
          <a:blip r:embed="rId3"/>
          <a:stretch/>
        </p:blipFill>
        <p:spPr>
          <a:xfrm>
            <a:off x="4228920" y="5255640"/>
            <a:ext cx="1076400" cy="860760"/>
          </a:xfrm>
          <a:prstGeom prst="rect">
            <a:avLst/>
          </a:prstGeom>
          <a:ln w="0">
            <a:noFill/>
          </a:ln>
        </p:spPr>
      </p:pic>
      <p:pic>
        <p:nvPicPr>
          <p:cNvPr id="171" name="Image 11" descr="preencoded.png"/>
          <p:cNvPicPr/>
          <p:nvPr/>
        </p:nvPicPr>
        <p:blipFill>
          <a:blip r:embed="rId4"/>
          <a:stretch/>
        </p:blipFill>
        <p:spPr>
          <a:xfrm>
            <a:off x="5478840" y="5255640"/>
            <a:ext cx="1722960" cy="860760"/>
          </a:xfrm>
          <a:prstGeom prst="rect">
            <a:avLst/>
          </a:prstGeom>
          <a:ln w="0">
            <a:noFill/>
          </a:ln>
        </p:spPr>
      </p:pic>
      <p:sp>
        <p:nvSpPr>
          <p:cNvPr id="172" name="Text 4"/>
          <p:cNvSpPr/>
          <p:nvPr/>
        </p:nvSpPr>
        <p:spPr>
          <a:xfrm>
            <a:off x="793800" y="301896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énergétiques : consommation par type d’énergie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13"/>
          <p:cNvSpPr/>
          <p:nvPr/>
        </p:nvSpPr>
        <p:spPr>
          <a:xfrm>
            <a:off x="793800" y="34390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Émissions de CO₂ à travers le monde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50"/>
          <p:cNvSpPr/>
          <p:nvPr/>
        </p:nvSpPr>
        <p:spPr>
          <a:xfrm>
            <a:off x="793800" y="385920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économiques : PIB, dette état/privé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51"/>
          <p:cNvSpPr/>
          <p:nvPr/>
        </p:nvSpPr>
        <p:spPr>
          <a:xfrm>
            <a:off x="793800" y="42793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49495a"/>
              </a:buClr>
              <a:buFont typeface="Symbol" charset="2"/>
              <a:buChar char=""/>
            </a:pP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Données sociales : population, urbanisation, industrialisation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53"/>
          <p:cNvSpPr/>
          <p:nvPr/>
        </p:nvSpPr>
        <p:spPr>
          <a:xfrm>
            <a:off x="793800" y="649872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Période couverte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1960–2024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54"/>
          <p:cNvSpPr/>
          <p:nvPr/>
        </p:nvSpPr>
        <p:spPr>
          <a:xfrm>
            <a:off x="793800" y="7089480"/>
            <a:ext cx="75553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Granularité :</a:t>
            </a:r>
            <a:r>
              <a:rPr b="0" lang="fr-FR" sz="1650" spc="-1" strike="noStrike">
                <a:solidFill>
                  <a:srgbClr val="49495a"/>
                </a:solidFill>
                <a:latin typeface="Open Sans"/>
                <a:ea typeface="Open Sans"/>
              </a:rPr>
              <a:t> Pays</a:t>
            </a:r>
            <a:endParaRPr b="0" lang="fr-F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14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Workflow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16"/>
          <p:cNvSpPr/>
          <p:nvPr/>
        </p:nvSpPr>
        <p:spPr>
          <a:xfrm>
            <a:off x="1811160" y="127656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Python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7"/>
          <p:cNvSpPr/>
          <p:nvPr/>
        </p:nvSpPr>
        <p:spPr>
          <a:xfrm>
            <a:off x="1800000" y="1671120"/>
            <a:ext cx="31168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des données &amp; export CSV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18"/>
          <p:cNvSpPr/>
          <p:nvPr/>
        </p:nvSpPr>
        <p:spPr>
          <a:xfrm>
            <a:off x="1811160" y="24202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PostgreSQL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19"/>
          <p:cNvSpPr/>
          <p:nvPr/>
        </p:nvSpPr>
        <p:spPr>
          <a:xfrm>
            <a:off x="1800000" y="2814840"/>
            <a:ext cx="34203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 des *_clean.csv en tables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20"/>
          <p:cNvSpPr/>
          <p:nvPr/>
        </p:nvSpPr>
        <p:spPr>
          <a:xfrm>
            <a:off x="1811160" y="356400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dbt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21"/>
          <p:cNvSpPr/>
          <p:nvPr/>
        </p:nvSpPr>
        <p:spPr>
          <a:xfrm>
            <a:off x="1800000" y="3958920"/>
            <a:ext cx="5075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Transformations des tables *_clean en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2"/>
          <p:cNvSpPr/>
          <p:nvPr/>
        </p:nvSpPr>
        <p:spPr>
          <a:xfrm>
            <a:off x="1811160" y="4708080"/>
            <a:ext cx="22420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Neon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47"/>
          <p:cNvSpPr/>
          <p:nvPr/>
        </p:nvSpPr>
        <p:spPr>
          <a:xfrm>
            <a:off x="1842120" y="5102640"/>
            <a:ext cx="3645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Stockage tables brut, stagings, dims &amp; facts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 48"/>
          <p:cNvSpPr/>
          <p:nvPr/>
        </p:nvSpPr>
        <p:spPr>
          <a:xfrm>
            <a:off x="1811160" y="5851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Power BI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9"/>
          <p:cNvSpPr/>
          <p:nvPr/>
        </p:nvSpPr>
        <p:spPr>
          <a:xfrm>
            <a:off x="1800000" y="6246360"/>
            <a:ext cx="646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Analyse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rcRect l="0" t="0" r="0" b="21547"/>
          <a:stretch/>
        </p:blipFill>
        <p:spPr>
          <a:xfrm>
            <a:off x="595080" y="2520360"/>
            <a:ext cx="952200" cy="74664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rcRect l="0" t="0" r="61254" b="0"/>
          <a:stretch/>
        </p:blipFill>
        <p:spPr>
          <a:xfrm>
            <a:off x="756000" y="3682800"/>
            <a:ext cx="719280" cy="6724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rcRect l="22126" t="20483" r="20491" b="22135"/>
          <a:stretch/>
        </p:blipFill>
        <p:spPr>
          <a:xfrm>
            <a:off x="756000" y="4753080"/>
            <a:ext cx="719280" cy="71928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rcRect l="19113" t="0" r="15893" b="0"/>
          <a:stretch/>
        </p:blipFill>
        <p:spPr>
          <a:xfrm>
            <a:off x="680400" y="5911200"/>
            <a:ext cx="866880" cy="74808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 rot="5400000">
            <a:off x="547920" y="133920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5"/>
          <a:srcRect l="21126" t="0" r="19544" b="0"/>
          <a:stretch/>
        </p:blipFill>
        <p:spPr>
          <a:xfrm>
            <a:off x="720000" y="1440000"/>
            <a:ext cx="717120" cy="68004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/>
          <p:nvPr/>
        </p:nvSpPr>
        <p:spPr>
          <a:xfrm rot="5400000">
            <a:off x="547920" y="249156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"/>
          <p:cNvSpPr/>
          <p:nvPr/>
        </p:nvSpPr>
        <p:spPr>
          <a:xfrm rot="5400000">
            <a:off x="547920" y="364392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"/>
          <p:cNvSpPr/>
          <p:nvPr/>
        </p:nvSpPr>
        <p:spPr>
          <a:xfrm rot="5400000">
            <a:off x="547920" y="476028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"/>
          <p:cNvSpPr/>
          <p:nvPr/>
        </p:nvSpPr>
        <p:spPr>
          <a:xfrm rot="5400000">
            <a:off x="547920" y="5912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6">
            <a:alphaModFix amt="90000"/>
          </a:blip>
          <a:stretch/>
        </p:blipFill>
        <p:spPr>
          <a:xfrm>
            <a:off x="8444160" y="60120"/>
            <a:ext cx="6157800" cy="8104320"/>
          </a:xfrm>
          <a:prstGeom prst="rect">
            <a:avLst/>
          </a:prstGeom>
          <a:ln w="0">
            <a:noFill/>
          </a:ln>
        </p:spPr>
      </p:pic>
      <p:sp>
        <p:nvSpPr>
          <p:cNvPr id="200" name="Text 24"/>
          <p:cNvSpPr/>
          <p:nvPr/>
        </p:nvSpPr>
        <p:spPr>
          <a:xfrm>
            <a:off x="5868000" y="1279800"/>
            <a:ext cx="1502640" cy="1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Notebook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2"/>
          <p:cNvSpPr/>
          <p:nvPr/>
        </p:nvSpPr>
        <p:spPr>
          <a:xfrm>
            <a:off x="5868000" y="1544040"/>
            <a:ext cx="2386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Nettoyage &amp; Transformation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59"/>
          <p:cNvSpPr/>
          <p:nvPr/>
        </p:nvSpPr>
        <p:spPr>
          <a:xfrm>
            <a:off x="5868000" y="2126520"/>
            <a:ext cx="1503360" cy="1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Script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60"/>
          <p:cNvSpPr/>
          <p:nvPr/>
        </p:nvSpPr>
        <p:spPr>
          <a:xfrm>
            <a:off x="5868000" y="2398680"/>
            <a:ext cx="2284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Vérification &amp; Comparaison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 rot="5400000">
            <a:off x="5182560" y="1725120"/>
            <a:ext cx="359280" cy="359280"/>
          </a:xfrm>
          <a:custGeom>
            <a:avLst/>
            <a:gdLst>
              <a:gd name="textAreaLeft" fmla="*/ 0 w 359280"/>
              <a:gd name="textAreaRight" fmla="*/ 359640 w 359280"/>
              <a:gd name="textAreaTop" fmla="*/ 0 h 359280"/>
              <a:gd name="textAreaBottom" fmla="*/ 359640 h 359280"/>
            </a:gdLst>
            <a:ahLst/>
            <a:rect l="textAreaLeft" t="textAreaTop" r="textAreaRight" b="textAreaBottom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 15"/>
          <p:cNvSpPr/>
          <p:nvPr/>
        </p:nvSpPr>
        <p:spPr>
          <a:xfrm>
            <a:off x="1810800" y="7003800"/>
            <a:ext cx="106884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fr-FR" sz="17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SARIMAX</a:t>
            </a:r>
            <a:endParaRPr b="0" lang="fr-F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31"/>
          <p:cNvSpPr/>
          <p:nvPr/>
        </p:nvSpPr>
        <p:spPr>
          <a:xfrm>
            <a:off x="1812960" y="7398360"/>
            <a:ext cx="847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rgbClr val="49495a"/>
                </a:solidFill>
                <a:latin typeface="Open Sans"/>
                <a:ea typeface="Open Sans"/>
              </a:rPr>
              <a:t>Prédiction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 rot="5400000">
            <a:off x="547560" y="7064640"/>
            <a:ext cx="1043280" cy="884880"/>
          </a:xfrm>
          <a:custGeom>
            <a:avLst/>
            <a:gdLst>
              <a:gd name="textAreaLeft" fmla="*/ 0 w 1043280"/>
              <a:gd name="textAreaRight" fmla="*/ 1044360 w 1043280"/>
              <a:gd name="textAreaTop" fmla="*/ 0 h 884880"/>
              <a:gd name="textAreaBottom" fmla="*/ 885960 h 88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9791" y="0"/>
                </a:lnTo>
                <a:lnTo>
                  <a:pt x="21600" y="10800"/>
                </a:lnTo>
                <a:lnTo>
                  <a:pt x="19791" y="21600"/>
                </a:lnTo>
                <a:lnTo>
                  <a:pt x="0" y="21600"/>
                </a:lnTo>
                <a:close/>
              </a:path>
            </a:pathLst>
          </a:custGeom>
          <a:noFill/>
          <a:ln cap="rnd"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7"/>
          <a:stretch/>
        </p:blipFill>
        <p:spPr>
          <a:xfrm>
            <a:off x="720000" y="7092000"/>
            <a:ext cx="705600" cy="70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55"/>
          <p:cNvSpPr/>
          <p:nvPr/>
        </p:nvSpPr>
        <p:spPr>
          <a:xfrm>
            <a:off x="2413800" y="2610000"/>
            <a:ext cx="29862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État des lieux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 12" descr="preencoded.png"/>
          <p:cNvPicPr/>
          <p:nvPr/>
        </p:nvPicPr>
        <p:blipFill>
          <a:blip r:embed="rId1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1" name="Image 13" descr="preencoded.png"/>
          <p:cNvPicPr/>
          <p:nvPr/>
        </p:nvPicPr>
        <p:blipFill>
          <a:blip r:embed="rId2"/>
          <a:stretch/>
        </p:blipFill>
        <p:spPr>
          <a:xfrm>
            <a:off x="5891400" y="253008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12" name="Text 56"/>
          <p:cNvSpPr/>
          <p:nvPr/>
        </p:nvSpPr>
        <p:spPr>
          <a:xfrm>
            <a:off x="9867600" y="2610000"/>
            <a:ext cx="3897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consommation énergies primaire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Image 14" descr="preencoded.png"/>
          <p:cNvPicPr/>
          <p:nvPr/>
        </p:nvPicPr>
        <p:blipFill>
          <a:blip r:embed="rId3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4" name="Text 57"/>
          <p:cNvSpPr/>
          <p:nvPr/>
        </p:nvSpPr>
        <p:spPr>
          <a:xfrm>
            <a:off x="10130760" y="5040000"/>
            <a:ext cx="293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Exploration piste électrique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 15" descr="preencoded.png"/>
          <p:cNvPicPr/>
          <p:nvPr/>
        </p:nvPicPr>
        <p:blipFill>
          <a:blip r:embed="rId4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sp>
        <p:nvSpPr>
          <p:cNvPr id="216" name="Text 58"/>
          <p:cNvSpPr/>
          <p:nvPr/>
        </p:nvSpPr>
        <p:spPr>
          <a:xfrm>
            <a:off x="792000" y="5040000"/>
            <a:ext cx="38977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Machine Learning : projection sur 30 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16" descr="preencoded.png"/>
          <p:cNvPicPr/>
          <p:nvPr/>
        </p:nvPicPr>
        <p:blipFill>
          <a:blip r:embed="rId5"/>
          <a:stretch/>
        </p:blipFill>
        <p:spPr>
          <a:xfrm>
            <a:off x="5032800" y="1832760"/>
            <a:ext cx="4563720" cy="45637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17" descr="preencoded.png"/>
          <p:cNvPicPr/>
          <p:nvPr/>
        </p:nvPicPr>
        <p:blipFill>
          <a:blip r:embed="rId6"/>
          <a:stretch/>
        </p:blipFill>
        <p:spPr>
          <a:xfrm>
            <a:off x="5544000" y="4497840"/>
            <a:ext cx="776520" cy="776520"/>
          </a:xfrm>
          <a:prstGeom prst="rect">
            <a:avLst/>
          </a:prstGeom>
          <a:ln w="0">
            <a:noFill/>
          </a:ln>
        </p:spPr>
      </p:pic>
      <p:pic>
        <p:nvPicPr>
          <p:cNvPr id="219" name="Image 18" descr="preencoded.png"/>
          <p:cNvPicPr/>
          <p:nvPr/>
        </p:nvPicPr>
        <p:blipFill>
          <a:blip r:embed="rId7"/>
          <a:stretch/>
        </p:blipFill>
        <p:spPr>
          <a:xfrm>
            <a:off x="8159760" y="2746440"/>
            <a:ext cx="781560" cy="781560"/>
          </a:xfrm>
          <a:prstGeom prst="rect">
            <a:avLst/>
          </a:prstGeom>
          <a:ln w="0">
            <a:noFill/>
          </a:ln>
        </p:spPr>
      </p:pic>
      <p:pic>
        <p:nvPicPr>
          <p:cNvPr id="220" name="Image 19" descr="preencoded.png"/>
          <p:cNvPicPr/>
          <p:nvPr/>
        </p:nvPicPr>
        <p:blipFill>
          <a:blip r:embed="rId8"/>
          <a:stretch/>
        </p:blipFill>
        <p:spPr>
          <a:xfrm>
            <a:off x="8052120" y="487080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540000" y="360000"/>
            <a:ext cx="13319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1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Énergie</a:t>
            </a:r>
            <a:r>
              <a:rPr b="0" lang="fr-FR" sz="1800" spc="-1" strike="noStrike">
                <a:solidFill>
                  <a:srgbClr val="49495a"/>
                </a:solidFill>
                <a:latin typeface="Open Sans"/>
                <a:ea typeface="Open Sans"/>
              </a:rPr>
              <a:t> : Quantité physique qui caractérise la capacité d'un système à générer une modification de son environnement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512000" y="1005120"/>
            <a:ext cx="11340000" cy="7092360"/>
          </a:xfrm>
          <a:prstGeom prst="rect">
            <a:avLst/>
          </a:prstGeom>
          <a:ln w="0">
            <a:noFill/>
          </a:ln>
        </p:spPr>
      </p:pic>
      <p:sp>
        <p:nvSpPr>
          <p:cNvPr id="223" name="Text 27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États des lieux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512000" y="1113840"/>
            <a:ext cx="12006720" cy="6937560"/>
          </a:xfrm>
          <a:prstGeom prst="rect">
            <a:avLst/>
          </a:prstGeom>
          <a:ln w="0">
            <a:noFill/>
          </a:ln>
        </p:spPr>
      </p:pic>
      <p:sp>
        <p:nvSpPr>
          <p:cNvPr id="225" name="Text 28"/>
          <p:cNvSpPr/>
          <p:nvPr/>
        </p:nvSpPr>
        <p:spPr>
          <a:xfrm>
            <a:off x="35352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Mix énergétique mondial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68000" y="1042920"/>
            <a:ext cx="12556440" cy="7057080"/>
          </a:xfrm>
          <a:prstGeom prst="rect">
            <a:avLst/>
          </a:prstGeom>
          <a:ln w="0">
            <a:noFill/>
          </a:ln>
        </p:spPr>
      </p:pic>
      <p:sp>
        <p:nvSpPr>
          <p:cNvPr id="227" name="Text 29"/>
          <p:cNvSpPr/>
          <p:nvPr/>
        </p:nvSpPr>
        <p:spPr>
          <a:xfrm>
            <a:off x="360000" y="360000"/>
            <a:ext cx="74772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Répartition émissions </a:t>
            </a:r>
            <a:r>
              <a:rPr b="0" lang="fr-FR" sz="3350" spc="-1" strike="noStrike">
                <a:solidFill>
                  <a:srgbClr val="403ccf"/>
                </a:solidFill>
                <a:latin typeface="Libre Baskerville"/>
                <a:ea typeface="Libre Baskerville"/>
              </a:rPr>
              <a:t>CO₂</a:t>
            </a:r>
            <a:endParaRPr b="0" lang="fr-FR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2025-12-17T12:14:57Z</dcterms:created>
  <dc:creator/>
  <dc:description/>
  <dc:language>fr-FR</dc:language>
  <cp:lastModifiedBy/>
  <dcterms:modified xsi:type="dcterms:W3CDTF">2025-12-18T17:19:46Z</dcterms:modified>
  <cp:revision>48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On-screen Show (16:9)</vt:lpwstr>
  </property>
  <property fmtid="{D5CDD505-2E9C-101B-9397-08002B2CF9AE}" pid="4" name="Slides">
    <vt:r8>10</vt:r8>
  </property>
</Properties>
</file>